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</p:sldMasterIdLst>
  <p:sldIdLst>
    <p:sldId id="256" r:id="rId5"/>
    <p:sldId id="257" r:id="rId6"/>
    <p:sldId id="259" r:id="rId7"/>
    <p:sldId id="260" r:id="rId8"/>
    <p:sldId id="261" r:id="rId9"/>
    <p:sldId id="262" r:id="rId10"/>
    <p:sldId id="263" r:id="rId11"/>
    <p:sldId id="264" r:id="rId12"/>
    <p:sldId id="272" r:id="rId13"/>
    <p:sldId id="27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76" autoAdjust="0"/>
  </p:normalViewPr>
  <p:slideViewPr>
    <p:cSldViewPr>
      <p:cViewPr>
        <p:scale>
          <a:sx n="94" d="100"/>
          <a:sy n="94" d="100"/>
        </p:scale>
        <p:origin x="-1284" y="1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8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grpSp>
          <p:nvGrpSpPr>
            <p:cNvPr id="9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1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2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3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4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9" cy="667"/>
              <a:chOff x="4986" y="2752"/>
              <a:chExt cx="469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B4350F-A7D6-4AFB-BC5C-501853AED63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784482"/>
      </p:ext>
    </p:extLst>
  </p:cSld>
  <p:clrMapOvr>
    <a:masterClrMapping/>
  </p:clrMapOvr>
  <p:transition advTm="0">
    <p:dissolv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D88930-D699-4C8E-8B3F-905191E1881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798250"/>
      </p:ext>
    </p:extLst>
  </p:cSld>
  <p:clrMapOvr>
    <a:masterClrMapping/>
  </p:clrMapOvr>
  <p:transition advTm="0">
    <p:dissolv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D429B4-DDC9-470C-AB83-799017C5921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1325900"/>
      </p:ext>
    </p:extLst>
  </p:cSld>
  <p:clrMapOvr>
    <a:masterClrMapping/>
  </p:clrMapOvr>
  <p:transition advTm="0">
    <p:dissolv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77BE4C-0DFE-464A-86BE-5CE7B8EEB35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2233276"/>
      </p:ext>
    </p:extLst>
  </p:cSld>
  <p:clrMapOvr>
    <a:masterClrMapping/>
  </p:clrMapOvr>
  <p:transition advTm="0">
    <p:dissolv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8FC045-2304-4034-A6A2-33CE3F28D92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266833"/>
      </p:ext>
    </p:extLst>
  </p:cSld>
  <p:clrMapOvr>
    <a:masterClrMapping/>
  </p:clrMapOvr>
  <p:transition advTm="0">
    <p:dissolv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72F686-9ADB-4612-94F4-C02B69A5996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586463"/>
      </p:ext>
    </p:extLst>
  </p:cSld>
  <p:clrMapOvr>
    <a:masterClrMapping/>
  </p:clrMapOvr>
  <p:transition advTm="0">
    <p:dissolv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0E03C1-BF0D-43B6-AF6B-84FB9D55143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405167"/>
      </p:ext>
    </p:extLst>
  </p:cSld>
  <p:clrMapOvr>
    <a:masterClrMapping/>
  </p:clrMapOvr>
  <p:transition advTm="0">
    <p:dissolv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D31358-0A2A-486B-A51F-012EF27A18D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9260753"/>
      </p:ext>
    </p:extLst>
  </p:cSld>
  <p:clrMapOvr>
    <a:masterClrMapping/>
  </p:clrMapOvr>
  <p:transition advTm="0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517025-96B3-44A7-85F2-38763CA5FC6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7900364"/>
      </p:ext>
    </p:extLst>
  </p:cSld>
  <p:clrMapOvr>
    <a:masterClrMapping/>
  </p:clrMapOvr>
  <p:transition advTm="0">
    <p:dissolv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9FA508-7E1E-4E8A-8AC2-552D4CF134F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56293"/>
      </p:ext>
    </p:extLst>
  </p:cSld>
  <p:clrMapOvr>
    <a:masterClrMapping/>
  </p:clrMapOvr>
  <p:transition advTm="0">
    <p:dissolv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D1BC93-9106-4D8A-9F06-B1156492BBF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308203"/>
      </p:ext>
    </p:extLst>
  </p:cSld>
  <p:clrMapOvr>
    <a:masterClrMapping/>
  </p:clrMapOvr>
  <p:transition advTm="0">
    <p:dissolv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8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grpSp>
          <p:nvGrpSpPr>
            <p:cNvPr id="9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1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2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3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4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9" cy="667"/>
              <a:chOff x="4986" y="2752"/>
              <a:chExt cx="469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B4350F-A7D6-4AFB-BC5C-501853AED63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0384861"/>
      </p:ext>
    </p:extLst>
  </p:cSld>
  <p:clrMapOvr>
    <a:masterClrMapping/>
  </p:clrMapOvr>
  <p:transition advTm="0">
    <p:dissolv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D88930-D699-4C8E-8B3F-905191E1881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5270475"/>
      </p:ext>
    </p:extLst>
  </p:cSld>
  <p:clrMapOvr>
    <a:masterClrMapping/>
  </p:clrMapOvr>
  <p:transition advTm="0">
    <p:dissolv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D429B4-DDC9-470C-AB83-799017C5921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9213392"/>
      </p:ext>
    </p:extLst>
  </p:cSld>
  <p:clrMapOvr>
    <a:masterClrMapping/>
  </p:clrMapOvr>
  <p:transition advTm="0">
    <p:dissolv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77BE4C-0DFE-464A-86BE-5CE7B8EEB35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5388254"/>
      </p:ext>
    </p:extLst>
  </p:cSld>
  <p:clrMapOvr>
    <a:masterClrMapping/>
  </p:clrMapOvr>
  <p:transition advTm="0">
    <p:dissolv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8FC045-2304-4034-A6A2-33CE3F28D92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087780"/>
      </p:ext>
    </p:extLst>
  </p:cSld>
  <p:clrMapOvr>
    <a:masterClrMapping/>
  </p:clrMapOvr>
  <p:transition advTm="0">
    <p:dissolv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72F686-9ADB-4612-94F4-C02B69A5996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992639"/>
      </p:ext>
    </p:extLst>
  </p:cSld>
  <p:clrMapOvr>
    <a:masterClrMapping/>
  </p:clrMapOvr>
  <p:transition advTm="0">
    <p:dissolv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0E03C1-BF0D-43B6-AF6B-84FB9D55143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567071"/>
      </p:ext>
    </p:extLst>
  </p:cSld>
  <p:clrMapOvr>
    <a:masterClrMapping/>
  </p:clrMapOvr>
  <p:transition advTm="0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D31358-0A2A-486B-A51F-012EF27A18D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14909"/>
      </p:ext>
    </p:extLst>
  </p:cSld>
  <p:clrMapOvr>
    <a:masterClrMapping/>
  </p:clrMapOvr>
  <p:transition advTm="0">
    <p:dissolv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517025-96B3-44A7-85F2-38763CA5FC6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0967870"/>
      </p:ext>
    </p:extLst>
  </p:cSld>
  <p:clrMapOvr>
    <a:masterClrMapping/>
  </p:clrMapOvr>
  <p:transition advTm="0">
    <p:dissolv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9FA508-7E1E-4E8A-8AC2-552D4CF134F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5000832"/>
      </p:ext>
    </p:extLst>
  </p:cSld>
  <p:clrMapOvr>
    <a:masterClrMapping/>
  </p:clrMapOvr>
  <p:transition advTm="0">
    <p:dissolv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D1BC93-9106-4D8A-9F06-B1156492BBF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9481557"/>
      </p:ext>
    </p:extLst>
  </p:cSld>
  <p:clrMapOvr>
    <a:masterClrMapping/>
  </p:clrMapOvr>
  <p:transition advTm="0">
    <p:dissolv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8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grpSp>
          <p:nvGrpSpPr>
            <p:cNvPr id="9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1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2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3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4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9" cy="667"/>
              <a:chOff x="4986" y="2752"/>
              <a:chExt cx="469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B4350F-A7D6-4AFB-BC5C-501853AED63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8567456"/>
      </p:ext>
    </p:extLst>
  </p:cSld>
  <p:clrMapOvr>
    <a:masterClrMapping/>
  </p:clrMapOvr>
  <p:transition advTm="0">
    <p:dissolv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D88930-D699-4C8E-8B3F-905191E1881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2007517"/>
      </p:ext>
    </p:extLst>
  </p:cSld>
  <p:clrMapOvr>
    <a:masterClrMapping/>
  </p:clrMapOvr>
  <p:transition advTm="0">
    <p:dissolv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D429B4-DDC9-470C-AB83-799017C5921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277477"/>
      </p:ext>
    </p:extLst>
  </p:cSld>
  <p:clrMapOvr>
    <a:masterClrMapping/>
  </p:clrMapOvr>
  <p:transition advTm="0">
    <p:dissolv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77BE4C-0DFE-464A-86BE-5CE7B8EEB35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6588420"/>
      </p:ext>
    </p:extLst>
  </p:cSld>
  <p:clrMapOvr>
    <a:masterClrMapping/>
  </p:clrMapOvr>
  <p:transition advTm="0">
    <p:dissolv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8FC045-2304-4034-A6A2-33CE3F28D92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33070"/>
      </p:ext>
    </p:extLst>
  </p:cSld>
  <p:clrMapOvr>
    <a:masterClrMapping/>
  </p:clrMapOvr>
  <p:transition advTm="0">
    <p:dissolv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72F686-9ADB-4612-94F4-C02B69A5996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199488"/>
      </p:ext>
    </p:extLst>
  </p:cSld>
  <p:clrMapOvr>
    <a:masterClrMapping/>
  </p:clrMapOvr>
  <p:transition advTm="0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0E03C1-BF0D-43B6-AF6B-84FB9D55143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783653"/>
      </p:ext>
    </p:extLst>
  </p:cSld>
  <p:clrMapOvr>
    <a:masterClrMapping/>
  </p:clrMapOvr>
  <p:transition advTm="0">
    <p:dissolv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D31358-0A2A-486B-A51F-012EF27A18D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95318"/>
      </p:ext>
    </p:extLst>
  </p:cSld>
  <p:clrMapOvr>
    <a:masterClrMapping/>
  </p:clrMapOvr>
  <p:transition advTm="0">
    <p:dissolv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517025-96B3-44A7-85F2-38763CA5FC6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665210"/>
      </p:ext>
    </p:extLst>
  </p:cSld>
  <p:clrMapOvr>
    <a:masterClrMapping/>
  </p:clrMapOvr>
  <p:transition advTm="0">
    <p:dissolv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9FA508-7E1E-4E8A-8AC2-552D4CF134F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925767"/>
      </p:ext>
    </p:extLst>
  </p:cSld>
  <p:clrMapOvr>
    <a:masterClrMapping/>
  </p:clrMapOvr>
  <p:transition advTm="0">
    <p:dissolv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D1BC93-9106-4D8A-9F06-B1156492BBF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217750"/>
      </p:ext>
    </p:extLst>
  </p:cSld>
  <p:clrMapOvr>
    <a:masterClrMapping/>
  </p:clrMapOvr>
  <p:transition advTm="0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3675531-C322-4006-95F8-E444D5666834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128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129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1034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5131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132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133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134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135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136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137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138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139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grpSp>
          <p:nvGrpSpPr>
            <p:cNvPr id="1060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1061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5142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43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44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5145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146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147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065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5149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50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51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52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53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54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55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56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</p:grpSp>
      </p:grpSp>
      <p:grpSp>
        <p:nvGrpSpPr>
          <p:cNvPr id="1035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5158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159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grpSp>
        <p:nvGrpSpPr>
          <p:cNvPr id="1036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1037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5162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040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5164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65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69" y="311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66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79" y="161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67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68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318" y="876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69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785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70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71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68" y="121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5172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97990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Tm="0">
    <p:dissolv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3675531-C322-4006-95F8-E444D5666834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128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129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1034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5131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132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133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134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135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136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137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138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139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grpSp>
          <p:nvGrpSpPr>
            <p:cNvPr id="1060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1061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5142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43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44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5145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146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147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065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5149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50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51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52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53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54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55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56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</p:grpSp>
      </p:grpSp>
      <p:grpSp>
        <p:nvGrpSpPr>
          <p:cNvPr id="1035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5158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159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grpSp>
        <p:nvGrpSpPr>
          <p:cNvPr id="1036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1037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5162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040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5164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65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69" y="311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66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79" y="161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67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68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318" y="876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69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785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70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71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68" y="121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5172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1332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advTm="0">
    <p:dissolv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3675531-C322-4006-95F8-E444D5666834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128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129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1034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5131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132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133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134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135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136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137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138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139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grpSp>
          <p:nvGrpSpPr>
            <p:cNvPr id="1060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1061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5142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43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44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5145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146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5147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065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5149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50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51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52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53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54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55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56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</p:grpSp>
      </p:grpSp>
      <p:grpSp>
        <p:nvGrpSpPr>
          <p:cNvPr id="1035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5158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159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grpSp>
        <p:nvGrpSpPr>
          <p:cNvPr id="1036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1037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5162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040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5164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65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69" y="311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66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79" y="161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67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68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318" y="876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69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785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70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71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68" y="121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5172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2378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advTm="0">
    <p:dissolv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38400" y="990600"/>
            <a:ext cx="6400800" cy="13716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/>
              <a:t>         </a:t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           </a:t>
            </a:r>
            <a:br>
              <a:rPr lang="ru-RU" sz="4000" dirty="0" smtClean="0"/>
            </a:br>
            <a:endParaRPr lang="ru-RU" sz="4000" dirty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0825" y="2357438"/>
            <a:ext cx="8424863" cy="3643312"/>
          </a:xfrm>
        </p:spPr>
        <p:txBody>
          <a:bodyPr/>
          <a:lstStyle/>
          <a:p>
            <a:pPr eaLnBrk="1" hangingPunct="1">
              <a:defRPr/>
            </a:pPr>
            <a:r>
              <a:rPr lang="ru-RU" sz="4400" b="1" dirty="0" smtClean="0">
                <a:solidFill>
                  <a:schemeClr val="tx2"/>
                </a:solidFill>
              </a:rPr>
              <a:t>Инновационная деятельность педагога как показатель профессионализма и ресурс повышения педагогического </a:t>
            </a:r>
            <a:r>
              <a:rPr lang="ru-RU" sz="4400" b="1" dirty="0" smtClean="0">
                <a:solidFill>
                  <a:schemeClr val="tx2"/>
                </a:solidFill>
              </a:rPr>
              <a:t>мастерства</a:t>
            </a:r>
            <a:endParaRPr lang="ru-RU" sz="4400" b="1" dirty="0">
              <a:solidFill>
                <a:schemeClr val="tx2"/>
              </a:solidFill>
            </a:endParaRPr>
          </a:p>
          <a:p>
            <a:pPr eaLnBrk="1" hangingPunct="1">
              <a:defRPr/>
            </a:pPr>
            <a:r>
              <a:rPr lang="ru-RU" sz="2400" dirty="0" smtClean="0">
                <a:effectLst/>
                <a:latin typeface="Times New Roman"/>
                <a:cs typeface="Times New Roman"/>
              </a:rPr>
              <a:t>Воспитатель МДОБУ </a:t>
            </a:r>
            <a:r>
              <a:rPr lang="ru-RU" sz="2400" dirty="0">
                <a:effectLst/>
                <a:latin typeface="Times New Roman"/>
                <a:cs typeface="Times New Roman"/>
              </a:rPr>
              <a:t>«Детский сад №25»</a:t>
            </a:r>
            <a:endParaRPr lang="ru-RU" sz="2400" dirty="0">
              <a:effectLst/>
            </a:endParaRPr>
          </a:p>
          <a:p>
            <a:r>
              <a:rPr lang="ru-RU" sz="2400" dirty="0" err="1">
                <a:effectLst/>
                <a:latin typeface="Times New Roman"/>
                <a:ea typeface="Times New Roman"/>
              </a:rPr>
              <a:t>Груднова</a:t>
            </a:r>
            <a:r>
              <a:rPr lang="ru-RU" sz="2400" dirty="0">
                <a:effectLst/>
                <a:latin typeface="Times New Roman"/>
                <a:ea typeface="Times New Roman"/>
              </a:rPr>
              <a:t> Юлия Николаевна</a:t>
            </a:r>
            <a:endParaRPr lang="ru-RU" sz="2400" b="1" dirty="0" smtClean="0">
              <a:solidFill>
                <a:schemeClr val="tx2"/>
              </a:solidFill>
            </a:endParaRPr>
          </a:p>
          <a:p>
            <a:pPr eaLnBrk="1" hangingPunct="1">
              <a:defRPr/>
            </a:pPr>
            <a:endParaRPr lang="ru-RU" sz="4400" b="1" dirty="0" smtClean="0">
              <a:solidFill>
                <a:schemeClr val="tx2"/>
              </a:solidFill>
            </a:endParaRPr>
          </a:p>
          <a:p>
            <a:pPr eaLnBrk="1" hangingPunct="1">
              <a:defRPr/>
            </a:pPr>
            <a:endParaRPr lang="ru-RU" sz="2000" b="1" dirty="0" smtClean="0">
              <a:solidFill>
                <a:schemeClr val="hlink"/>
              </a:solidFill>
            </a:endParaRPr>
          </a:p>
          <a:p>
            <a:pPr eaLnBrk="1" hangingPunct="1">
              <a:defRPr/>
            </a:pPr>
            <a:endParaRPr lang="ru-RU" sz="2000" b="1" dirty="0" smtClean="0">
              <a:solidFill>
                <a:schemeClr val="hlin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1153249"/>
      </p:ext>
    </p:extLst>
  </p:cSld>
  <p:clrMapOvr>
    <a:masterClrMapping/>
  </p:clrMapOvr>
  <p:transition advTm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720"/>
                            </p:stCondLst>
                            <p:childTnLst>
                              <p:par>
                                <p:cTn id="1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2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38400" y="990600"/>
            <a:ext cx="6400800" cy="13716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/>
              <a:t>         </a:t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           </a:t>
            </a:r>
            <a:br>
              <a:rPr lang="ru-RU" sz="4000" dirty="0" smtClean="0"/>
            </a:br>
            <a:endParaRPr lang="ru-RU" sz="4000" dirty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0825" y="2357438"/>
            <a:ext cx="8424863" cy="3643312"/>
          </a:xfrm>
        </p:spPr>
        <p:txBody>
          <a:bodyPr/>
          <a:lstStyle/>
          <a:p>
            <a:pPr eaLnBrk="1" hangingPunct="1">
              <a:defRPr/>
            </a:pPr>
            <a:endParaRPr lang="ru-RU" sz="4400" b="1" dirty="0" smtClean="0">
              <a:solidFill>
                <a:schemeClr val="tx2"/>
              </a:solidFill>
            </a:endParaRPr>
          </a:p>
          <a:p>
            <a:pPr eaLnBrk="1" hangingPunct="1">
              <a:defRPr/>
            </a:pPr>
            <a:r>
              <a:rPr lang="ru-RU" sz="4400" b="1" dirty="0" smtClean="0">
                <a:solidFill>
                  <a:schemeClr val="tx2"/>
                </a:solidFill>
              </a:rPr>
              <a:t>Спасибо за внимание!</a:t>
            </a:r>
          </a:p>
          <a:p>
            <a:pPr eaLnBrk="1" hangingPunct="1">
              <a:defRPr/>
            </a:pPr>
            <a:endParaRPr lang="ru-RU" sz="4400" b="1" dirty="0" smtClean="0">
              <a:solidFill>
                <a:schemeClr val="tx2"/>
              </a:solidFill>
            </a:endParaRPr>
          </a:p>
          <a:p>
            <a:pPr eaLnBrk="1" hangingPunct="1">
              <a:defRPr/>
            </a:pPr>
            <a:endParaRPr lang="ru-RU" sz="2000" b="1" dirty="0" smtClean="0">
              <a:solidFill>
                <a:schemeClr val="hlink"/>
              </a:solidFill>
            </a:endParaRPr>
          </a:p>
          <a:p>
            <a:pPr eaLnBrk="1" hangingPunct="1">
              <a:defRPr/>
            </a:pPr>
            <a:endParaRPr lang="ru-RU" sz="2000" b="1" dirty="0" smtClean="0">
              <a:solidFill>
                <a:schemeClr val="hlin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9681056"/>
      </p:ext>
    </p:extLst>
  </p:cSld>
  <p:clrMapOvr>
    <a:masterClrMapping/>
  </p:clrMapOvr>
  <p:transition advTm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00125" y="476672"/>
            <a:ext cx="7072313" cy="5400600"/>
          </a:xfrm>
        </p:spPr>
        <p:txBody>
          <a:bodyPr/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/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>
                <a:solidFill>
                  <a:srgbClr val="FF0000"/>
                </a:solidFill>
              </a:rPr>
              <a:t/>
            </a:r>
            <a:br>
              <a:rPr lang="ru-RU" sz="2800" b="1" dirty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Компетенция – </a:t>
            </a:r>
            <a:r>
              <a:rPr lang="ru-RU" sz="2800" b="1" dirty="0" smtClean="0">
                <a:solidFill>
                  <a:srgbClr val="002060"/>
                </a:solidFill>
              </a:rPr>
              <a:t>личностные и межличностные качества, способности, навыки и знания, которые выражены в различных формах и ситуациях работы и социальной жизни.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Компетентность - </a:t>
            </a:r>
            <a:r>
              <a:rPr lang="ru-RU" sz="2800" b="1" dirty="0" smtClean="0">
                <a:solidFill>
                  <a:srgbClr val="002060"/>
                </a:solidFill>
              </a:rPr>
              <a:t>обладание человеком соответствующей компетенцией, включающей его личностное отношение к ней и предмету деятельности.</a:t>
            </a:r>
            <a:r>
              <a:rPr lang="ru-RU" sz="2800" dirty="0" smtClean="0">
                <a:solidFill>
                  <a:srgbClr val="002060"/>
                </a:solidFill>
              </a:rPr>
              <a:t/>
            </a:r>
            <a:br>
              <a:rPr lang="ru-RU" sz="2800" dirty="0" smtClean="0">
                <a:solidFill>
                  <a:srgbClr val="002060"/>
                </a:solidFill>
              </a:rPr>
            </a:br>
            <a:endParaRPr lang="ru-RU" sz="2800" b="1" dirty="0" smtClean="0">
              <a:solidFill>
                <a:srgbClr val="00206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7962915"/>
      </p:ext>
    </p:extLst>
  </p:cSld>
  <p:clrMapOvr>
    <a:masterClrMapping/>
  </p:clrMapOvr>
  <p:transition advTm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60350"/>
            <a:ext cx="7989888" cy="6408738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endParaRPr lang="ru-RU" sz="1800" dirty="0" smtClean="0"/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ru-RU" sz="1800" dirty="0" smtClean="0"/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ru-RU" sz="1800" dirty="0" smtClean="0"/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b="1" dirty="0" smtClean="0">
                <a:solidFill>
                  <a:srgbClr val="FF0000"/>
                </a:solidFill>
              </a:rPr>
              <a:t>Профессиональная компетентность </a:t>
            </a:r>
            <a:r>
              <a:rPr lang="ru-RU" sz="2800" dirty="0" smtClean="0">
                <a:solidFill>
                  <a:srgbClr val="FF0000"/>
                </a:solidFill>
              </a:rPr>
              <a:t>- </a:t>
            </a:r>
            <a:r>
              <a:rPr lang="ru-RU" sz="2800" dirty="0" smtClean="0">
                <a:solidFill>
                  <a:srgbClr val="002060"/>
                </a:solidFill>
              </a:rPr>
              <a:t>совокупность профессиональных и личностных качеств, необходимых для успешной педагогической деятельности.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ru-RU" sz="2800" dirty="0">
              <a:solidFill>
                <a:srgbClr val="FF0000"/>
              </a:solidFill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b="1" dirty="0" smtClean="0">
                <a:solidFill>
                  <a:srgbClr val="FF0000"/>
                </a:solidFill>
              </a:rPr>
              <a:t>Развитие профессиональной компетентности </a:t>
            </a:r>
            <a:r>
              <a:rPr lang="ru-RU" sz="2800" dirty="0" smtClean="0">
                <a:solidFill>
                  <a:srgbClr val="FF0000"/>
                </a:solidFill>
              </a:rPr>
              <a:t>- </a:t>
            </a:r>
            <a:r>
              <a:rPr lang="ru-RU" sz="2800" dirty="0" smtClean="0">
                <a:solidFill>
                  <a:srgbClr val="002060"/>
                </a:solidFill>
              </a:rPr>
              <a:t>это развитие творческой индивидуальности, восприимчивости к педагогическим инновациям, способности адаптироваться в меняющейся педагогической среде.</a:t>
            </a:r>
            <a:endParaRPr lang="ru-RU" sz="28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51385"/>
      </p:ext>
    </p:extLst>
  </p:cSld>
  <p:clrMapOvr>
    <a:masterClrMapping/>
  </p:clrMapOvr>
  <p:transition advTm="0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625" y="428625"/>
            <a:ext cx="7858125" cy="5376639"/>
          </a:xfrm>
        </p:spPr>
        <p:txBody>
          <a:bodyPr/>
          <a:lstStyle/>
          <a:p>
            <a:r>
              <a:rPr lang="ru-RU" sz="2800" b="1" dirty="0">
                <a:solidFill>
                  <a:srgbClr val="002060"/>
                </a:solidFill>
              </a:rPr>
              <a:t>К основным составляющим </a:t>
            </a:r>
            <a:r>
              <a:rPr lang="ru-RU" sz="3200" b="1" dirty="0">
                <a:solidFill>
                  <a:srgbClr val="FF0000"/>
                </a:solidFill>
              </a:rPr>
              <a:t>профессиональной компетентности</a:t>
            </a:r>
            <a:r>
              <a:rPr lang="ru-RU" sz="3200" b="1" dirty="0">
                <a:solidFill>
                  <a:srgbClr val="00B050"/>
                </a:solidFill>
              </a:rPr>
              <a:t> </a:t>
            </a:r>
            <a:r>
              <a:rPr lang="ru-RU" sz="2800" b="1" dirty="0">
                <a:solidFill>
                  <a:srgbClr val="002060"/>
                </a:solidFill>
              </a:rPr>
              <a:t>относятся</a:t>
            </a:r>
            <a:r>
              <a:rPr lang="ru-RU" sz="2800" b="1" dirty="0" smtClean="0">
                <a:solidFill>
                  <a:srgbClr val="002060"/>
                </a:solidFill>
              </a:rPr>
              <a:t>: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>
                <a:solidFill>
                  <a:srgbClr val="002060"/>
                </a:solidFill>
              </a:rPr>
              <a:t/>
            </a:r>
            <a:br>
              <a:rPr lang="ru-RU" sz="2800" b="1" dirty="0">
                <a:solidFill>
                  <a:srgbClr val="002060"/>
                </a:solidFill>
              </a:rPr>
            </a:br>
            <a:r>
              <a:rPr lang="ru-RU" sz="2400" b="1" dirty="0">
                <a:solidFill>
                  <a:srgbClr val="7030A0"/>
                </a:solidFill>
              </a:rPr>
              <a:t>– интеллектуально-педагогическая</a:t>
            </a:r>
            <a:r>
              <a:rPr lang="ru-RU" sz="2400" b="1" dirty="0" smtClean="0">
                <a:solidFill>
                  <a:srgbClr val="7030A0"/>
                </a:solidFill>
              </a:rPr>
              <a:t>;</a:t>
            </a:r>
            <a:br>
              <a:rPr lang="ru-RU" sz="2400" b="1" dirty="0" smtClean="0">
                <a:solidFill>
                  <a:srgbClr val="7030A0"/>
                </a:solidFill>
              </a:rPr>
            </a:br>
            <a:r>
              <a:rPr lang="ru-RU" sz="2400" b="1" dirty="0">
                <a:solidFill>
                  <a:srgbClr val="7030A0"/>
                </a:solidFill>
              </a:rPr>
              <a:t/>
            </a:r>
            <a:br>
              <a:rPr lang="ru-RU" sz="2400" b="1" dirty="0">
                <a:solidFill>
                  <a:srgbClr val="7030A0"/>
                </a:solidFill>
              </a:rPr>
            </a:br>
            <a:r>
              <a:rPr lang="ru-RU" sz="2400" b="1" dirty="0">
                <a:solidFill>
                  <a:srgbClr val="7030A0"/>
                </a:solidFill>
              </a:rPr>
              <a:t>– коммуникативная компетентность</a:t>
            </a:r>
            <a:r>
              <a:rPr lang="ru-RU" sz="2400" b="1" dirty="0" smtClean="0">
                <a:solidFill>
                  <a:srgbClr val="7030A0"/>
                </a:solidFill>
              </a:rPr>
              <a:t>;</a:t>
            </a:r>
            <a:br>
              <a:rPr lang="ru-RU" sz="2400" b="1" dirty="0" smtClean="0">
                <a:solidFill>
                  <a:srgbClr val="7030A0"/>
                </a:solidFill>
              </a:rPr>
            </a:br>
            <a:r>
              <a:rPr lang="ru-RU" sz="2400" b="1" dirty="0">
                <a:solidFill>
                  <a:srgbClr val="7030A0"/>
                </a:solidFill>
              </a:rPr>
              <a:t/>
            </a:r>
            <a:br>
              <a:rPr lang="ru-RU" sz="2400" b="1" dirty="0">
                <a:solidFill>
                  <a:srgbClr val="7030A0"/>
                </a:solidFill>
              </a:rPr>
            </a:br>
            <a:r>
              <a:rPr lang="ru-RU" sz="2400" b="1" dirty="0">
                <a:solidFill>
                  <a:srgbClr val="7030A0"/>
                </a:solidFill>
              </a:rPr>
              <a:t>– информационная компетентность</a:t>
            </a:r>
            <a:r>
              <a:rPr lang="ru-RU" sz="2400" b="1" dirty="0" smtClean="0">
                <a:solidFill>
                  <a:srgbClr val="7030A0"/>
                </a:solidFill>
              </a:rPr>
              <a:t>;</a:t>
            </a:r>
            <a:br>
              <a:rPr lang="ru-RU" sz="2400" b="1" dirty="0" smtClean="0">
                <a:solidFill>
                  <a:srgbClr val="7030A0"/>
                </a:solidFill>
              </a:rPr>
            </a:br>
            <a:r>
              <a:rPr lang="ru-RU" sz="2400" b="1" dirty="0">
                <a:solidFill>
                  <a:srgbClr val="7030A0"/>
                </a:solidFill>
              </a:rPr>
              <a:t/>
            </a:r>
            <a:br>
              <a:rPr lang="ru-RU" sz="2400" b="1" dirty="0">
                <a:solidFill>
                  <a:srgbClr val="7030A0"/>
                </a:solidFill>
              </a:rPr>
            </a:br>
            <a:r>
              <a:rPr lang="ru-RU" sz="2400" b="1" dirty="0">
                <a:solidFill>
                  <a:srgbClr val="7030A0"/>
                </a:solidFill>
              </a:rPr>
              <a:t>– рефлексивная компетентность.</a:t>
            </a:r>
            <a:br>
              <a:rPr lang="ru-RU" sz="2400" b="1" dirty="0">
                <a:solidFill>
                  <a:srgbClr val="7030A0"/>
                </a:solidFill>
              </a:rPr>
            </a:br>
            <a:endParaRPr lang="ru-RU" sz="2400" b="1" dirty="0" smtClean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584560"/>
      </p:ext>
    </p:extLst>
  </p:cSld>
  <p:clrMapOvr>
    <a:masterClrMapping/>
  </p:clrMapOvr>
  <p:transition advTm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7886700" cy="6084912"/>
          </a:xfrm>
        </p:spPr>
        <p:txBody>
          <a:bodyPr/>
          <a:lstStyle/>
          <a:p>
            <a:r>
              <a:rPr lang="ru-RU" sz="2800" dirty="0" smtClean="0">
                <a:solidFill>
                  <a:srgbClr val="C00000"/>
                </a:solidFill>
              </a:rPr>
              <a:t>Несколько </a:t>
            </a:r>
            <a:r>
              <a:rPr lang="ru-RU" sz="2800" dirty="0">
                <a:solidFill>
                  <a:srgbClr val="C00000"/>
                </a:solidFill>
              </a:rPr>
              <a:t>качеств, которыми должен обладать современный </a:t>
            </a:r>
            <a:r>
              <a:rPr lang="ru-RU" sz="2800" dirty="0" smtClean="0">
                <a:solidFill>
                  <a:srgbClr val="C00000"/>
                </a:solidFill>
              </a:rPr>
              <a:t>педагог с точки </a:t>
            </a:r>
            <a:r>
              <a:rPr lang="ru-RU" sz="2800" dirty="0">
                <a:solidFill>
                  <a:srgbClr val="C00000"/>
                </a:solidFill>
              </a:rPr>
              <a:t>зрения психологии ((</a:t>
            </a:r>
            <a:r>
              <a:rPr lang="ru-RU" sz="2800" dirty="0" err="1">
                <a:solidFill>
                  <a:srgbClr val="C00000"/>
                </a:solidFill>
              </a:rPr>
              <a:t>А.М.Бородич</a:t>
            </a:r>
            <a:r>
              <a:rPr lang="ru-RU" sz="2800" dirty="0">
                <a:solidFill>
                  <a:srgbClr val="C00000"/>
                </a:solidFill>
              </a:rPr>
              <a:t>, </a:t>
            </a:r>
            <a:r>
              <a:rPr lang="ru-RU" sz="2800" dirty="0" err="1">
                <a:solidFill>
                  <a:srgbClr val="C00000"/>
                </a:solidFill>
              </a:rPr>
              <a:t>Р.С.Буре</a:t>
            </a:r>
            <a:r>
              <a:rPr lang="ru-RU" sz="2800" dirty="0">
                <a:solidFill>
                  <a:srgbClr val="C00000"/>
                </a:solidFill>
              </a:rPr>
              <a:t>, </a:t>
            </a:r>
            <a:r>
              <a:rPr lang="ru-RU" sz="2800" dirty="0" err="1">
                <a:solidFill>
                  <a:srgbClr val="C00000"/>
                </a:solidFill>
              </a:rPr>
              <a:t>М.И.Ласина</a:t>
            </a:r>
            <a:r>
              <a:rPr lang="ru-RU" sz="2800" dirty="0">
                <a:solidFill>
                  <a:srgbClr val="C00000"/>
                </a:solidFill>
              </a:rPr>
              <a:t>, </a:t>
            </a:r>
            <a:r>
              <a:rPr lang="ru-RU" sz="2800" dirty="0" err="1" smtClean="0">
                <a:solidFill>
                  <a:srgbClr val="C00000"/>
                </a:solidFill>
              </a:rPr>
              <a:t>В.С.Мухина</a:t>
            </a:r>
            <a:r>
              <a:rPr lang="ru-RU" sz="2800" dirty="0">
                <a:solidFill>
                  <a:srgbClr val="C00000"/>
                </a:solidFill>
              </a:rPr>
              <a:t>):</a:t>
            </a:r>
            <a:br>
              <a:rPr lang="ru-RU" sz="2800" dirty="0">
                <a:solidFill>
                  <a:srgbClr val="C00000"/>
                </a:solidFill>
              </a:rPr>
            </a:br>
            <a:r>
              <a:rPr lang="ru-RU" sz="2800" dirty="0">
                <a:solidFill>
                  <a:srgbClr val="002060"/>
                </a:solidFill>
              </a:rPr>
              <a:t>– стремление к личностному развитию и креативность</a:t>
            </a:r>
            <a:r>
              <a:rPr lang="ru-RU" sz="2800" dirty="0" smtClean="0">
                <a:solidFill>
                  <a:srgbClr val="002060"/>
                </a:solidFill>
              </a:rPr>
              <a:t>;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>
                <a:solidFill>
                  <a:srgbClr val="002060"/>
                </a:solidFill>
              </a:rPr>
              <a:t/>
            </a:r>
            <a:br>
              <a:rPr lang="ru-RU" sz="2800" dirty="0">
                <a:solidFill>
                  <a:srgbClr val="002060"/>
                </a:solidFill>
              </a:rPr>
            </a:br>
            <a:r>
              <a:rPr lang="ru-RU" sz="2800" dirty="0">
                <a:solidFill>
                  <a:srgbClr val="002060"/>
                </a:solidFill>
              </a:rPr>
              <a:t>– мотивация и готовность к инновациям</a:t>
            </a:r>
            <a:r>
              <a:rPr lang="ru-RU" sz="2800" dirty="0" smtClean="0">
                <a:solidFill>
                  <a:srgbClr val="002060"/>
                </a:solidFill>
              </a:rPr>
              <a:t>;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>
                <a:solidFill>
                  <a:srgbClr val="002060"/>
                </a:solidFill>
              </a:rPr>
              <a:t/>
            </a:r>
            <a:br>
              <a:rPr lang="ru-RU" sz="2800" dirty="0">
                <a:solidFill>
                  <a:srgbClr val="002060"/>
                </a:solidFill>
              </a:rPr>
            </a:br>
            <a:r>
              <a:rPr lang="ru-RU" sz="2800" dirty="0">
                <a:solidFill>
                  <a:srgbClr val="002060"/>
                </a:solidFill>
              </a:rPr>
              <a:t>– понимание современных </a:t>
            </a:r>
            <a:r>
              <a:rPr lang="ru-RU" sz="2800" dirty="0" smtClean="0">
                <a:solidFill>
                  <a:srgbClr val="002060"/>
                </a:solidFill>
              </a:rPr>
              <a:t>приоритетов </a:t>
            </a:r>
            <a:r>
              <a:rPr lang="ru-RU" sz="2800" dirty="0">
                <a:solidFill>
                  <a:srgbClr val="002060"/>
                </a:solidFill>
              </a:rPr>
              <a:t>дошкольного образования</a:t>
            </a:r>
            <a:r>
              <a:rPr lang="ru-RU" sz="2800" dirty="0" smtClean="0">
                <a:solidFill>
                  <a:srgbClr val="002060"/>
                </a:solidFill>
              </a:rPr>
              <a:t>;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>
                <a:solidFill>
                  <a:srgbClr val="002060"/>
                </a:solidFill>
              </a:rPr>
              <a:t/>
            </a:r>
            <a:br>
              <a:rPr lang="ru-RU" sz="2800" dirty="0">
                <a:solidFill>
                  <a:srgbClr val="002060"/>
                </a:solidFill>
              </a:rPr>
            </a:br>
            <a:r>
              <a:rPr lang="ru-RU" sz="2800" dirty="0">
                <a:solidFill>
                  <a:srgbClr val="002060"/>
                </a:solidFill>
              </a:rPr>
              <a:t>– способность и потребность в рефлексии.</a:t>
            </a:r>
            <a:br>
              <a:rPr lang="ru-RU" sz="2800" dirty="0">
                <a:solidFill>
                  <a:srgbClr val="002060"/>
                </a:solidFill>
              </a:rPr>
            </a:br>
            <a:endParaRPr lang="ru-RU" sz="2800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8521291"/>
      </p:ext>
    </p:extLst>
  </p:cSld>
  <p:clrMapOvr>
    <a:masterClrMapping/>
  </p:clrMapOvr>
  <p:transition advTm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357188" y="152400"/>
            <a:ext cx="8143875" cy="5652864"/>
          </a:xfrm>
        </p:spPr>
        <p:txBody>
          <a:bodyPr/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Инновация </a:t>
            </a:r>
            <a:r>
              <a:rPr lang="ru-RU" sz="3200" b="1" dirty="0">
                <a:solidFill>
                  <a:srgbClr val="FF0000"/>
                </a:solidFill>
              </a:rPr>
              <a:t>(нововведение) </a:t>
            </a:r>
            <a:r>
              <a:rPr lang="ru-RU" sz="2800" b="1" dirty="0">
                <a:solidFill>
                  <a:srgbClr val="7030A0"/>
                </a:solidFill>
              </a:rPr>
              <a:t>– в социально-психологическом аспекте – это создание и внедрение новшеств, порождающих значимые изменения в социальной практике</a:t>
            </a:r>
            <a:r>
              <a:rPr lang="ru-RU" sz="2800" b="1" dirty="0" smtClean="0">
                <a:solidFill>
                  <a:srgbClr val="7030A0"/>
                </a:solidFill>
              </a:rPr>
              <a:t>.</a:t>
            </a:r>
            <a:br>
              <a:rPr lang="ru-RU" sz="2800" b="1" dirty="0" smtClean="0">
                <a:solidFill>
                  <a:srgbClr val="7030A0"/>
                </a:solidFill>
              </a:rPr>
            </a:br>
            <a:r>
              <a:rPr lang="ru-RU" sz="2800" b="1" dirty="0">
                <a:solidFill>
                  <a:srgbClr val="7030A0"/>
                </a:solidFill>
              </a:rPr>
              <a:t/>
            </a:r>
            <a:br>
              <a:rPr lang="ru-RU" sz="2800" b="1" dirty="0">
                <a:solidFill>
                  <a:srgbClr val="7030A0"/>
                </a:solidFill>
              </a:rPr>
            </a:br>
            <a:r>
              <a:rPr lang="ru-RU" sz="3200" b="1" dirty="0">
                <a:solidFill>
                  <a:srgbClr val="FF0000"/>
                </a:solidFill>
              </a:rPr>
              <a:t>Инновационный процесс </a:t>
            </a:r>
            <a:r>
              <a:rPr lang="ru-RU" sz="2800" b="1" dirty="0">
                <a:solidFill>
                  <a:srgbClr val="7030A0"/>
                </a:solidFill>
              </a:rPr>
              <a:t>– это создание, освоение и применение новшеств, обеспечивающих успешность перевода системы в новое качественное состояние.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 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 smtClean="0"/>
          </a:p>
        </p:txBody>
      </p:sp>
    </p:spTree>
    <p:extLst>
      <p:ext uri="{BB962C8B-B14F-4D97-AF65-F5344CB8AC3E}">
        <p14:creationId xmlns:p14="http://schemas.microsoft.com/office/powerpoint/2010/main" val="3643132347"/>
      </p:ext>
    </p:extLst>
  </p:cSld>
  <p:clrMapOvr>
    <a:masterClrMapping/>
  </p:clrMapOvr>
  <p:transition advTm="0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357188" y="260648"/>
            <a:ext cx="8143875" cy="6408712"/>
          </a:xfrm>
        </p:spPr>
        <p:txBody>
          <a:bodyPr/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/>
            </a:r>
            <a:br>
              <a:rPr lang="ru-RU" sz="2400" b="1" dirty="0" smtClean="0">
                <a:solidFill>
                  <a:srgbClr val="7030A0"/>
                </a:solidFill>
              </a:rPr>
            </a:br>
            <a:r>
              <a:rPr lang="ru-RU" sz="2400" b="1" dirty="0" smtClean="0">
                <a:solidFill>
                  <a:srgbClr val="002060"/>
                </a:solidFill>
              </a:rPr>
              <a:t>В </a:t>
            </a:r>
            <a:r>
              <a:rPr lang="ru-RU" sz="2400" b="1" dirty="0">
                <a:solidFill>
                  <a:srgbClr val="002060"/>
                </a:solidFill>
              </a:rPr>
              <a:t>дошкольном образовании </a:t>
            </a:r>
            <a:r>
              <a:rPr lang="ru-RU" sz="2400" b="1" dirty="0">
                <a:solidFill>
                  <a:srgbClr val="FF0000"/>
                </a:solidFill>
              </a:rPr>
              <a:t>инновационные процессы</a:t>
            </a:r>
            <a:r>
              <a:rPr lang="ru-RU" sz="2400" b="1" dirty="0">
                <a:solidFill>
                  <a:srgbClr val="7030A0"/>
                </a:solidFill>
              </a:rPr>
              <a:t> </a:t>
            </a:r>
            <a:r>
              <a:rPr lang="ru-RU" sz="2400" b="1" dirty="0">
                <a:solidFill>
                  <a:srgbClr val="002060"/>
                </a:solidFill>
              </a:rPr>
              <a:t>связаны:</a:t>
            </a:r>
            <a:r>
              <a:rPr lang="ru-RU" sz="2400" b="1" dirty="0">
                <a:solidFill>
                  <a:srgbClr val="7030A0"/>
                </a:solidFill>
              </a:rPr>
              <a:t/>
            </a:r>
            <a:br>
              <a:rPr lang="ru-RU" sz="2400" b="1" dirty="0">
                <a:solidFill>
                  <a:srgbClr val="7030A0"/>
                </a:solidFill>
              </a:rPr>
            </a:br>
            <a:r>
              <a:rPr lang="ru-RU" sz="2000" b="1" dirty="0">
                <a:solidFill>
                  <a:srgbClr val="7030A0"/>
                </a:solidFill>
              </a:rPr>
              <a:t>– с пониманием детства как самоценного периода развития </a:t>
            </a:r>
            <a:r>
              <a:rPr lang="ru-RU" sz="2000" b="1" dirty="0" smtClean="0">
                <a:solidFill>
                  <a:srgbClr val="7030A0"/>
                </a:solidFill>
              </a:rPr>
              <a:t>ребёнка, </a:t>
            </a:r>
            <a:r>
              <a:rPr lang="ru-RU" sz="2000" b="1" dirty="0">
                <a:solidFill>
                  <a:srgbClr val="7030A0"/>
                </a:solidFill>
              </a:rPr>
              <a:t>характеризующегося культуротворческой функцией;</a:t>
            </a:r>
            <a:br>
              <a:rPr lang="ru-RU" sz="2000" b="1" dirty="0">
                <a:solidFill>
                  <a:srgbClr val="7030A0"/>
                </a:solidFill>
              </a:rPr>
            </a:br>
            <a:r>
              <a:rPr lang="ru-RU" sz="2000" b="1" dirty="0">
                <a:solidFill>
                  <a:srgbClr val="7030A0"/>
                </a:solidFill>
              </a:rPr>
              <a:t>– признанием ребенка главной ценностью педагогического процесса, равноправным субъектом его совместной с педагогом деятельности;</a:t>
            </a:r>
            <a:r>
              <a:rPr lang="ru-RU" sz="2400" b="1" dirty="0">
                <a:solidFill>
                  <a:srgbClr val="7030A0"/>
                </a:solidFill>
              </a:rPr>
              <a:t/>
            </a:r>
            <a:br>
              <a:rPr lang="ru-RU" sz="2400" b="1" dirty="0">
                <a:solidFill>
                  <a:srgbClr val="7030A0"/>
                </a:solidFill>
              </a:rPr>
            </a:br>
            <a:r>
              <a:rPr lang="ru-RU" sz="2000" b="1" dirty="0">
                <a:solidFill>
                  <a:srgbClr val="7030A0"/>
                </a:solidFill>
              </a:rPr>
              <a:t>– реализацией личностно-ориентированного подхода в воспитании и обучении;</a:t>
            </a:r>
            <a:br>
              <a:rPr lang="ru-RU" sz="2000" b="1" dirty="0">
                <a:solidFill>
                  <a:srgbClr val="7030A0"/>
                </a:solidFill>
              </a:rPr>
            </a:br>
            <a:r>
              <a:rPr lang="ru-RU" sz="2000" b="1" dirty="0">
                <a:solidFill>
                  <a:srgbClr val="7030A0"/>
                </a:solidFill>
              </a:rPr>
              <a:t>– созданием, модернизацией, апробацией вариантных программ дошкольного образования;</a:t>
            </a:r>
            <a:br>
              <a:rPr lang="ru-RU" sz="2000" b="1" dirty="0">
                <a:solidFill>
                  <a:srgbClr val="7030A0"/>
                </a:solidFill>
              </a:rPr>
            </a:br>
            <a:r>
              <a:rPr lang="ru-RU" sz="2000" b="1" dirty="0">
                <a:solidFill>
                  <a:srgbClr val="7030A0"/>
                </a:solidFill>
              </a:rPr>
              <a:t>– использованием технологий развивающего обучения, игровых форм в воспитании и образовании, использовании разнообразных методов и </a:t>
            </a:r>
            <a:r>
              <a:rPr lang="ru-RU" sz="2000" b="1" dirty="0" smtClean="0">
                <a:solidFill>
                  <a:srgbClr val="7030A0"/>
                </a:solidFill>
              </a:rPr>
              <a:t>форм </a:t>
            </a:r>
            <a:r>
              <a:rPr lang="ru-RU" sz="2000" b="1" dirty="0">
                <a:solidFill>
                  <a:srgbClr val="7030A0"/>
                </a:solidFill>
              </a:rPr>
              <a:t>диагностики и коррекции уровня развития детей и педагогического процесса ДОУ;</a:t>
            </a:r>
            <a:br>
              <a:rPr lang="ru-RU" sz="2000" b="1" dirty="0">
                <a:solidFill>
                  <a:srgbClr val="7030A0"/>
                </a:solidFill>
              </a:rPr>
            </a:br>
            <a:r>
              <a:rPr lang="ru-RU" sz="2000" b="1" dirty="0">
                <a:solidFill>
                  <a:srgbClr val="7030A0"/>
                </a:solidFill>
              </a:rPr>
              <a:t>– созданием развивающей среды, как важнейшего условия развития самостоятельности, активности и творчества ребенка</a:t>
            </a:r>
            <a:r>
              <a:rPr lang="ru-RU" sz="2000" b="1" dirty="0" smtClean="0">
                <a:solidFill>
                  <a:srgbClr val="7030A0"/>
                </a:solidFill>
              </a:rPr>
              <a:t>.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 smtClean="0"/>
          </a:p>
        </p:txBody>
      </p:sp>
    </p:spTree>
    <p:extLst>
      <p:ext uri="{BB962C8B-B14F-4D97-AF65-F5344CB8AC3E}">
        <p14:creationId xmlns:p14="http://schemas.microsoft.com/office/powerpoint/2010/main" val="2726573321"/>
      </p:ext>
    </p:extLst>
  </p:cSld>
  <p:clrMapOvr>
    <a:masterClrMapping/>
  </p:clrMapOvr>
  <p:transition advTm="0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76250"/>
            <a:ext cx="8207375" cy="5832475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endParaRPr lang="ru-RU" sz="2400" b="1" dirty="0" smtClean="0">
              <a:solidFill>
                <a:srgbClr val="FF0000"/>
              </a:solidFill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Технология</a:t>
            </a:r>
            <a:r>
              <a:rPr lang="ru-RU" sz="2400" b="1" dirty="0" smtClean="0">
                <a:solidFill>
                  <a:schemeClr val="folHlink"/>
                </a:solidFill>
              </a:rPr>
              <a:t> - это </a:t>
            </a:r>
            <a:r>
              <a:rPr lang="ru-RU" sz="2400" b="1" dirty="0">
                <a:solidFill>
                  <a:schemeClr val="folHlink"/>
                </a:solidFill>
              </a:rPr>
              <a:t>инструмент профессиональной деятельности педагога, соответственно характеризующаяся качественным прилагательным – педагогическая</a:t>
            </a:r>
            <a:r>
              <a:rPr lang="ru-RU" sz="2400" b="1" dirty="0" smtClean="0">
                <a:solidFill>
                  <a:schemeClr val="folHlink"/>
                </a:solidFill>
              </a:rPr>
              <a:t>.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Инновационные технологии:</a:t>
            </a:r>
            <a:endParaRPr lang="ru-RU" sz="2400" b="1" dirty="0">
              <a:solidFill>
                <a:schemeClr val="folHlink"/>
              </a:solidFill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400" b="1" dirty="0" smtClean="0">
                <a:solidFill>
                  <a:schemeClr val="folHlink"/>
                </a:solidFill>
              </a:rPr>
              <a:t>– </a:t>
            </a:r>
            <a:r>
              <a:rPr lang="ru-RU" sz="2400" b="1" dirty="0" err="1">
                <a:solidFill>
                  <a:schemeClr val="folHlink"/>
                </a:solidFill>
              </a:rPr>
              <a:t>здоровьесберегающие</a:t>
            </a:r>
            <a:r>
              <a:rPr lang="ru-RU" sz="2400" b="1" dirty="0">
                <a:solidFill>
                  <a:schemeClr val="folHlink"/>
                </a:solidFill>
              </a:rPr>
              <a:t>;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400" b="1" dirty="0">
                <a:solidFill>
                  <a:schemeClr val="folHlink"/>
                </a:solidFill>
              </a:rPr>
              <a:t>– технология проектной </a:t>
            </a:r>
            <a:r>
              <a:rPr lang="ru-RU" sz="2400" b="1" dirty="0" smtClean="0">
                <a:solidFill>
                  <a:schemeClr val="folHlink"/>
                </a:solidFill>
              </a:rPr>
              <a:t>деятельности;</a:t>
            </a:r>
            <a:endParaRPr lang="ru-RU" sz="2400" b="1" dirty="0">
              <a:solidFill>
                <a:schemeClr val="folHlink"/>
              </a:solidFill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400" b="1" dirty="0">
                <a:solidFill>
                  <a:schemeClr val="folHlink"/>
                </a:solidFill>
              </a:rPr>
              <a:t>– технологии исследовательской деятельности;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400" b="1" dirty="0">
                <a:solidFill>
                  <a:schemeClr val="folHlink"/>
                </a:solidFill>
              </a:rPr>
              <a:t>– информационно-коммуникативные технологии;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400" b="1" dirty="0">
                <a:solidFill>
                  <a:schemeClr val="folHlink"/>
                </a:solidFill>
              </a:rPr>
              <a:t>– личностно-ориентированные технологии;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400" b="1" dirty="0">
                <a:solidFill>
                  <a:schemeClr val="folHlink"/>
                </a:solidFill>
              </a:rPr>
              <a:t>– игровые </a:t>
            </a:r>
            <a:r>
              <a:rPr lang="ru-RU" sz="2400" b="1" dirty="0" smtClean="0">
                <a:solidFill>
                  <a:schemeClr val="folHlink"/>
                </a:solidFill>
              </a:rPr>
              <a:t>технологии</a:t>
            </a:r>
            <a:endParaRPr lang="ru-RU" sz="2400" b="1" dirty="0">
              <a:solidFill>
                <a:schemeClr val="folHlink"/>
              </a:solidFill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ru-RU" sz="2400" b="1" dirty="0">
              <a:solidFill>
                <a:schemeClr val="folHlink"/>
              </a:solidFill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ru-RU" sz="2400" b="1" dirty="0" smtClean="0">
              <a:solidFill>
                <a:schemeClr val="folHlink"/>
              </a:solidFill>
            </a:endParaRPr>
          </a:p>
          <a:p>
            <a:pPr algn="ctr" eaLnBrk="1" hangingPunct="1">
              <a:lnSpc>
                <a:spcPct val="80000"/>
              </a:lnSpc>
            </a:pPr>
            <a:endParaRPr lang="ru-RU" sz="2400" b="1" dirty="0" smtClean="0">
              <a:solidFill>
                <a:schemeClr val="folHlink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ru-RU" sz="2400" b="1" dirty="0" smtClean="0">
              <a:solidFill>
                <a:schemeClr val="folHlink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ru-RU" sz="1800" dirty="0" smtClean="0"/>
          </a:p>
          <a:p>
            <a:pPr eaLnBrk="1" hangingPunct="1">
              <a:lnSpc>
                <a:spcPct val="80000"/>
              </a:lnSpc>
            </a:pPr>
            <a:endParaRPr lang="ru-RU" sz="1800" dirty="0" smtClean="0"/>
          </a:p>
        </p:txBody>
      </p:sp>
    </p:spTree>
    <p:extLst>
      <p:ext uri="{BB962C8B-B14F-4D97-AF65-F5344CB8AC3E}">
        <p14:creationId xmlns:p14="http://schemas.microsoft.com/office/powerpoint/2010/main" val="2570140092"/>
      </p:ext>
    </p:extLst>
  </p:cSld>
  <p:clrMapOvr>
    <a:masterClrMapping/>
  </p:clrMapOvr>
  <p:transition advTm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98" decel="100000" fill="hold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98" decel="100000" fill="hold"/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98" decel="100000" fill="hold"/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0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0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98" decel="100000" fill="hold"/>
                                        <p:tgtEl>
                                          <p:spTgt spid="30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0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98" decel="100000" fill="hold"/>
                                        <p:tgtEl>
                                          <p:spTgt spid="30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Технологии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>
                <a:solidFill>
                  <a:srgbClr val="7030A0"/>
                </a:solidFill>
              </a:rPr>
              <a:t>Сказкотерапия</a:t>
            </a:r>
            <a:r>
              <a:rPr lang="ru-RU" dirty="0" smtClean="0">
                <a:solidFill>
                  <a:srgbClr val="7030A0"/>
                </a:solidFill>
              </a:rPr>
              <a:t>;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Технология концентрированного обучения;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Бинарные занятия;</a:t>
            </a:r>
          </a:p>
          <a:p>
            <a:r>
              <a:rPr lang="ru-RU" dirty="0" err="1" smtClean="0">
                <a:solidFill>
                  <a:srgbClr val="7030A0"/>
                </a:solidFill>
              </a:rPr>
              <a:t>Коучинг</a:t>
            </a:r>
            <a:r>
              <a:rPr lang="ru-RU" dirty="0" smtClean="0">
                <a:solidFill>
                  <a:srgbClr val="7030A0"/>
                </a:solidFill>
              </a:rPr>
              <a:t>;</a:t>
            </a:r>
          </a:p>
          <a:p>
            <a:r>
              <a:rPr lang="ru-RU" dirty="0" err="1" smtClean="0">
                <a:solidFill>
                  <a:srgbClr val="7030A0"/>
                </a:solidFill>
              </a:rPr>
              <a:t>Фасилитативные</a:t>
            </a:r>
            <a:r>
              <a:rPr lang="ru-RU" dirty="0" smtClean="0">
                <a:solidFill>
                  <a:srgbClr val="7030A0"/>
                </a:solidFill>
              </a:rPr>
              <a:t> технологии</a:t>
            </a:r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advTm="0">
    <p:dissolv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Пастель">
  <a:themeElements>
    <a:clrScheme name="Пастель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Пастель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Пастель">
  <a:themeElements>
    <a:clrScheme name="Пастель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Пастель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Пастель">
  <a:themeElements>
    <a:clrScheme name="Пастель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Пастель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170</Words>
  <Application>Microsoft Office PowerPoint</Application>
  <PresentationFormat>Экран (4:3)</PresentationFormat>
  <Paragraphs>39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Тема Office</vt:lpstr>
      <vt:lpstr>Пастель</vt:lpstr>
      <vt:lpstr>1_Пастель</vt:lpstr>
      <vt:lpstr>2_Пастель</vt:lpstr>
      <vt:lpstr>                        </vt:lpstr>
      <vt:lpstr>  Компетенция – личностные и межличностные качества, способности, навыки и знания, которые выражены в различных формах и ситуациях работы и социальной жизни. Компетентность - обладание человеком соответствующей компетенцией, включающей его личностное отношение к ней и предмету деятельности. </vt:lpstr>
      <vt:lpstr>Презентация PowerPoint</vt:lpstr>
      <vt:lpstr>К основным составляющим профессиональной компетентности относятся:  – интеллектуально-педагогическая;  – коммуникативная компетентность;  – информационная компетентность;  – рефлексивная компетентность. </vt:lpstr>
      <vt:lpstr>Несколько качеств, которыми должен обладать современный педагог с точки зрения психологии ((А.М.Бородич, Р.С.Буре, М.И.Ласина, В.С.Мухина): – стремление к личностному развитию и креативность;  – мотивация и готовность к инновациям;  – понимание современных приоритетов дошкольного образования;  – способность и потребность в рефлексии. </vt:lpstr>
      <vt:lpstr>Инновация (нововведение) – в социально-психологическом аспекте – это создание и внедрение новшеств, порождающих значимые изменения в социальной практике.  Инновационный процесс – это создание, освоение и применение новшеств, обеспечивающих успешность перевода системы в новое качественное состояние.   </vt:lpstr>
      <vt:lpstr> В дошкольном образовании инновационные процессы связаны: – с пониманием детства как самоценного периода развития ребёнка, характеризующегося культуротворческой функцией; – признанием ребенка главной ценностью педагогического процесса, равноправным субъектом его совместной с педагогом деятельности; – реализацией личностно-ориентированного подхода в воспитании и обучении; – созданием, модернизацией, апробацией вариантных программ дошкольного образования; – использованием технологий развивающего обучения, игровых форм в воспитании и образовании, использовании разнообразных методов и форм диагностики и коррекции уровня развития детей и педагогического процесса ДОУ; – созданием развивающей среды, как важнейшего условия развития самостоятельности, активности и творчества ребенка. </vt:lpstr>
      <vt:lpstr>Презентация PowerPoint</vt:lpstr>
      <vt:lpstr>Технологии</vt:lpstr>
      <vt:lpstr>                     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           </dc:title>
  <dc:creator>андрей</dc:creator>
  <cp:lastModifiedBy>Пользователь</cp:lastModifiedBy>
  <cp:revision>14</cp:revision>
  <dcterms:created xsi:type="dcterms:W3CDTF">2020-02-08T03:04:53Z</dcterms:created>
  <dcterms:modified xsi:type="dcterms:W3CDTF">2020-12-04T11:57:37Z</dcterms:modified>
</cp:coreProperties>
</file>